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60" r:id="rId4"/>
    <p:sldId id="268" r:id="rId5"/>
    <p:sldId id="262" r:id="rId6"/>
    <p:sldId id="261" r:id="rId7"/>
    <p:sldId id="264" r:id="rId8"/>
    <p:sldId id="269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5/24/2026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Load Factor Analysis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Electric Power Load Analysis (EPLA)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25 May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C2FDF-7171-583F-0201-0F9297ABE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default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40114-56ED-D689-310C-BCBC1AD64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60165" cy="4351338"/>
          </a:xfrm>
        </p:spPr>
        <p:txBody>
          <a:bodyPr/>
          <a:lstStyle/>
          <a:p>
            <a:r>
              <a:rPr lang="en-US" dirty="0"/>
              <a:t>Default values are available from</a:t>
            </a:r>
          </a:p>
          <a:p>
            <a:pPr lvl="1"/>
            <a:r>
              <a:rPr lang="en-US" dirty="0"/>
              <a:t>DPC 310-1</a:t>
            </a:r>
          </a:p>
          <a:p>
            <a:pPr lvl="1"/>
            <a:r>
              <a:rPr lang="en-US" dirty="0"/>
              <a:t>IEEE Std 45.1</a:t>
            </a:r>
          </a:p>
          <a:p>
            <a:r>
              <a:rPr lang="en-US" dirty="0"/>
              <a:t>Should only be used if cannot obtain better data elsewhere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8A386-8C2C-BEAE-F1D3-7FF5F4362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556669-2B3B-33C0-9C97-129DE040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A992D-9A9B-C63F-5928-D2ACE5F7F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10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DD17676-AFD8-52B6-94ED-1D45C4B578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9748" y="129691"/>
            <a:ext cx="3040227" cy="3792952"/>
          </a:xfrm>
          <a:prstGeom prst="rect">
            <a:avLst/>
          </a:prstGeom>
          <a:ln>
            <a:solidFill>
              <a:schemeClr val="tx2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8FFB68-81D3-A604-48BC-965570AB3A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9861" y="2693438"/>
            <a:ext cx="2919938" cy="379943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37447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F52DD-35C0-18C3-B018-E59FF1E2A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5875F-4ED6-50CB-83E6-5C1E6907A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7099852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Measure electrical load of a particular load for an extended period of time on an existing ship</a:t>
            </a:r>
          </a:p>
          <a:p>
            <a:r>
              <a:rPr lang="en-US" dirty="0"/>
              <a:t>Use the average value of the power for the 24-hour average load factor</a:t>
            </a:r>
          </a:p>
          <a:p>
            <a:r>
              <a:rPr lang="en-US" dirty="0"/>
              <a:t>Load factor for cycling loads</a:t>
            </a:r>
          </a:p>
          <a:p>
            <a:pPr lvl="1"/>
            <a:r>
              <a:rPr lang="en-US" dirty="0"/>
              <a:t>Measure the total load for the corresponding group of loads</a:t>
            </a:r>
          </a:p>
          <a:p>
            <a:pPr lvl="1"/>
            <a:r>
              <a:rPr lang="en-US" dirty="0"/>
              <a:t>Identify the peak value in the measured data that the power system equipment should handle</a:t>
            </a:r>
          </a:p>
          <a:p>
            <a:pPr lvl="1"/>
            <a:r>
              <a:rPr lang="en-US" dirty="0"/>
              <a:t>Apportion difference between peak value and average value to the various cycling loads</a:t>
            </a:r>
          </a:p>
          <a:p>
            <a:r>
              <a:rPr lang="en-US" dirty="0"/>
              <a:t>Alternate method for load factor for cycling loads</a:t>
            </a:r>
          </a:p>
          <a:p>
            <a:pPr lvl="1"/>
            <a:r>
              <a:rPr lang="en-US" dirty="0"/>
              <a:t>Use the zonal load factor method to adjust the 24-hour average load factor for a given set of loads supplied by the power system equipment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A980B-B43E-68BF-42D9-131898453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FC0D8-2A46-8C4C-A067-7CD3D1CCC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A6651-3364-94E1-EB19-E04C65DB5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11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2D3B4C-308D-A13C-2A8D-FE63FECF8C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143" y="1302509"/>
            <a:ext cx="4085857" cy="446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42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3BF04-21E0-24BF-D9D2-1D164E1CA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Modeling and Simulation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FF773-777C-2713-621E-CC501D2B4D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940826" cy="4351338"/>
          </a:xfrm>
        </p:spPr>
        <p:txBody>
          <a:bodyPr/>
          <a:lstStyle/>
          <a:p>
            <a:r>
              <a:rPr lang="en-US" dirty="0"/>
              <a:t>Perform a time-based simulation of the power system to develop a substitute for measured data</a:t>
            </a:r>
          </a:p>
          <a:p>
            <a:pPr lvl="1"/>
            <a:r>
              <a:rPr lang="en-US" dirty="0"/>
              <a:t>Employ same calculation methods as for the measured data</a:t>
            </a:r>
          </a:p>
          <a:p>
            <a:r>
              <a:rPr lang="en-US" dirty="0"/>
              <a:t>Quasi-steady-state analysis is likely sufficient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048D5-7112-546C-15AA-13023D6F7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86515-401E-A673-0341-51EDAD6C6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21348-F61E-6D37-04CC-35EE53E1D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79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343076"/>
              </p:ext>
            </p:extLst>
          </p:nvPr>
        </p:nvGraphicFramePr>
        <p:xfrm>
          <a:off x="1192696" y="1690688"/>
          <a:ext cx="10161104" cy="1981200"/>
        </p:xfrm>
        <a:graphic>
          <a:graphicData uri="http://schemas.openxmlformats.org/drawingml/2006/table">
            <a:tbl>
              <a:tblPr/>
              <a:tblGrid>
                <a:gridCol w="7376496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84608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Load Factor Analysis?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Remember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392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is a load factor determined?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should load factors be assigned for cycling loads?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should load factors from a parent design be adjusted?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should load factors be determined from measured data?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Understand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61021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7AA44-C2AA-AFC9-A650-F92BE42D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AB7ED-843A-519B-2118-2C89BAC87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Bottoms up estimate of the electrical load for different operating conditions and different ambient conditions.</a:t>
            </a:r>
          </a:p>
          <a:p>
            <a:r>
              <a:rPr lang="en-US" dirty="0"/>
              <a:t>Multiple purposes</a:t>
            </a:r>
          </a:p>
          <a:p>
            <a:pPr lvl="1"/>
            <a:r>
              <a:rPr lang="en-US" dirty="0"/>
              <a:t>24-hour average load for fuel consumption calculations</a:t>
            </a:r>
          </a:p>
          <a:p>
            <a:pPr lvl="1"/>
            <a:r>
              <a:rPr lang="en-US" dirty="0"/>
              <a:t>Determine if electrical system equipment has adequate power rating</a:t>
            </a:r>
          </a:p>
          <a:p>
            <a:pPr lvl="2"/>
            <a:r>
              <a:rPr lang="en-US" dirty="0"/>
              <a:t>Cycling loads may result in temporary increases in total operating load over the long-term average.</a:t>
            </a:r>
          </a:p>
          <a:p>
            <a:pPr lvl="2"/>
            <a:r>
              <a:rPr lang="en-US" dirty="0"/>
              <a:t>The duration and magnitude of the increase in total operating load may require the equipment to have a higher power rating than an estimate based on 24-hour averages.</a:t>
            </a:r>
          </a:p>
          <a:p>
            <a:pPr lvl="2"/>
            <a:r>
              <a:rPr lang="en-US" dirty="0"/>
              <a:t>Power electronic sources typically have less capability to supply an overload magnitude and duration as comparted to a synchronous generator.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A1945-8791-EE89-262F-2A281870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5/25/2026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D675D-6DE2-EDDE-7524-85DD7D7EF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25D1-9944-C336-50F6-7AEF6CC0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9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4BE98-8901-627D-6727-4551B04AB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 Analysis -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EC212-010D-8E7E-8C97-E21479500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Load List</a:t>
            </a:r>
          </a:p>
          <a:p>
            <a:pPr lvl="1"/>
            <a:r>
              <a:rPr lang="en-US" dirty="0"/>
              <a:t>Identifies all loads onboard ship</a:t>
            </a:r>
          </a:p>
          <a:p>
            <a:pPr lvl="1"/>
            <a:r>
              <a:rPr lang="en-US" dirty="0"/>
              <a:t>Identifies the connected load of each load</a:t>
            </a:r>
          </a:p>
          <a:p>
            <a:pPr lvl="1"/>
            <a:r>
              <a:rPr lang="en-US" dirty="0"/>
              <a:t>Identifies the load’s connections to the power system</a:t>
            </a:r>
          </a:p>
          <a:p>
            <a:r>
              <a:rPr lang="en-US" dirty="0"/>
              <a:t>Load factors assigned to each load</a:t>
            </a:r>
          </a:p>
          <a:p>
            <a:pPr lvl="1"/>
            <a:r>
              <a:rPr lang="en-US" dirty="0"/>
              <a:t>Possibly different load factors for each combination of operating condition and ambient condition</a:t>
            </a:r>
          </a:p>
          <a:p>
            <a:pPr lvl="1"/>
            <a:r>
              <a:rPr lang="en-US" dirty="0"/>
              <a:t>Load factors for 24-hour averages and equipment power rating may differ</a:t>
            </a:r>
          </a:p>
          <a:p>
            <a:pPr lvl="2"/>
            <a:r>
              <a:rPr lang="en-US" dirty="0"/>
              <a:t>Equipment power rating may need to account for cycling loads</a:t>
            </a:r>
          </a:p>
          <a:p>
            <a:r>
              <a:rPr lang="en-US" dirty="0"/>
              <a:t>Total Operating Load</a:t>
            </a:r>
          </a:p>
          <a:p>
            <a:pPr lvl="1"/>
            <a:r>
              <a:rPr lang="en-US" dirty="0"/>
              <a:t>Sum the products of the load factor and connected load for all the loads</a:t>
            </a:r>
          </a:p>
          <a:p>
            <a:pPr lvl="1"/>
            <a:r>
              <a:rPr lang="en-US" dirty="0"/>
              <a:t>Calculated separately for each combination of operating condition and ambient condition</a:t>
            </a:r>
          </a:p>
          <a:p>
            <a:r>
              <a:rPr lang="en-US" dirty="0"/>
              <a:t>Ship Demand Power</a:t>
            </a:r>
          </a:p>
          <a:p>
            <a:pPr lvl="1"/>
            <a:r>
              <a:rPr lang="en-US" dirty="0"/>
              <a:t>Apply margin and service life allowance to the total operating load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F4A37-52C9-0CF4-5CAF-E2FA740F7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515B3-7B5F-3B98-D859-CAEE07B8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C7623-9A38-87EB-1260-0A86B1F59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110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B250E-7D64-B54A-E397-31A77CD7E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Cycling Loads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15A99-8F0E-9E8D-6E5F-7D97838DA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6129131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Cycling loads are on for a period of time, and off for a period of time</a:t>
            </a:r>
          </a:p>
          <a:p>
            <a:pPr lvl="1"/>
            <a:r>
              <a:rPr lang="en-US" dirty="0"/>
              <a:t>On periods and off periods may vary</a:t>
            </a:r>
          </a:p>
          <a:p>
            <a:pPr lvl="1"/>
            <a:r>
              <a:rPr lang="en-US" dirty="0"/>
              <a:t>The load when on may vary</a:t>
            </a:r>
          </a:p>
          <a:p>
            <a:r>
              <a:rPr lang="en-US" dirty="0"/>
              <a:t>For 24-hour average computations</a:t>
            </a:r>
          </a:p>
          <a:p>
            <a:pPr lvl="1"/>
            <a:r>
              <a:rPr lang="en-US" dirty="0"/>
              <a:t>Load factor is the average power over the connected load</a:t>
            </a:r>
          </a:p>
          <a:p>
            <a:r>
              <a:rPr lang="en-US" dirty="0"/>
              <a:t>For equipment sizing</a:t>
            </a:r>
          </a:p>
          <a:p>
            <a:pPr lvl="1"/>
            <a:r>
              <a:rPr lang="en-US" dirty="0"/>
              <a:t>24-hour average-based load factor is likely too low</a:t>
            </a:r>
          </a:p>
          <a:p>
            <a:pPr lvl="1"/>
            <a:r>
              <a:rPr lang="en-US" dirty="0"/>
              <a:t>Peak value-based load factor is likely too high</a:t>
            </a:r>
          </a:p>
          <a:p>
            <a:pPr lvl="1"/>
            <a:r>
              <a:rPr lang="en-US" dirty="0"/>
              <a:t>The appropriate load factor depends on the magnitude and type of other loads online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131ED-1905-EDB5-0888-9D7457C08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3D21D-862A-56A1-E7CB-329C65C65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6E41A-093D-5124-5E5F-B29CE7452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99F35A-3743-F1B9-016E-8B94EFCFA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7331" y="554974"/>
            <a:ext cx="4833093" cy="289180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C9EC630-60BA-97EA-5C5B-76E2A98B5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331" y="3484659"/>
            <a:ext cx="4833093" cy="289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134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641CF-1BA2-E26B-3744-A250DE400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Load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923C4-F1E9-F5F4-4A10-3291DB457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Load analysis</a:t>
            </a:r>
          </a:p>
          <a:p>
            <a:r>
              <a:rPr lang="en-US" dirty="0"/>
              <a:t>Scaling from parent design</a:t>
            </a:r>
          </a:p>
          <a:p>
            <a:r>
              <a:rPr lang="en-US" dirty="0"/>
              <a:t>Using default values</a:t>
            </a:r>
          </a:p>
          <a:p>
            <a:r>
              <a:rPr lang="en-US" dirty="0"/>
              <a:t>Measured data</a:t>
            </a:r>
          </a:p>
          <a:p>
            <a:r>
              <a:rPr lang="en-US" dirty="0"/>
              <a:t>Modeling and simulation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438A5-6FA6-AEAC-FFB9-86FD180F4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22191-3BB0-C75A-B3A5-D408BC884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85BA7-4BEE-3393-C524-1BBC0B4B8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882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06C48-1BC5-5736-6401-F413BA4B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03001-3013-89E4-4CF7-347D41A34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174" y="1690688"/>
            <a:ext cx="8491330" cy="4351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Assign load factors based on an investigation of the load behavior</a:t>
            </a:r>
          </a:p>
          <a:p>
            <a:r>
              <a:rPr lang="en-US" dirty="0"/>
              <a:t>From DPC 310-1</a:t>
            </a:r>
          </a:p>
          <a:p>
            <a:pPr lvl="1"/>
            <a:r>
              <a:rPr lang="en-US" dirty="0"/>
              <a:t>Zero load factors assigned to seldom used equipment</a:t>
            </a:r>
          </a:p>
          <a:p>
            <a:pPr lvl="1"/>
            <a:r>
              <a:rPr lang="en-US" dirty="0"/>
              <a:t>Motor operating at full load for an extended period of time</a:t>
            </a:r>
          </a:p>
          <a:p>
            <a:pPr lvl="2"/>
            <a:r>
              <a:rPr lang="en-US" dirty="0"/>
              <a:t>Use 0.9 for ship electrical equipment rating, </a:t>
            </a:r>
          </a:p>
          <a:p>
            <a:pPr lvl="2"/>
            <a:r>
              <a:rPr lang="en-US" dirty="0"/>
              <a:t>Use the long-term average load for 24-hour average calculations. </a:t>
            </a:r>
          </a:p>
          <a:p>
            <a:pPr lvl="1"/>
            <a:r>
              <a:rPr lang="en-US" dirty="0"/>
              <a:t>All standby units are assigned zero load factors except when the standby unit is actually kept running or is based on percent of power used while idling.</a:t>
            </a:r>
          </a:p>
          <a:p>
            <a:pPr lvl="1"/>
            <a:r>
              <a:rPr lang="en-US" dirty="0"/>
              <a:t>Mutually exclusive loads</a:t>
            </a:r>
          </a:p>
          <a:p>
            <a:pPr lvl="2"/>
            <a:r>
              <a:rPr lang="en-US" dirty="0"/>
              <a:t>Assign 0 for the load with the lower operating load for determining ship electrical equipment rating</a:t>
            </a:r>
          </a:p>
          <a:p>
            <a:pPr lvl="2"/>
            <a:r>
              <a:rPr lang="en-US" dirty="0"/>
              <a:t>Assign each load with their average load divided by their connected load for 24-hour average calculations</a:t>
            </a:r>
          </a:p>
          <a:p>
            <a:pPr lvl="1"/>
            <a:r>
              <a:rPr lang="en-US" dirty="0"/>
              <a:t>In some cases, calculating and tabulating actual kW instead of using load factors is warranted</a:t>
            </a:r>
          </a:p>
          <a:p>
            <a:pPr lvl="2"/>
            <a:r>
              <a:rPr lang="en-US" dirty="0"/>
              <a:t>Power conversion equipment</a:t>
            </a:r>
          </a:p>
          <a:p>
            <a:pPr lvl="2"/>
            <a:r>
              <a:rPr lang="en-US" dirty="0"/>
              <a:t>Losses associated with power distribution equipment efficiencies</a:t>
            </a:r>
          </a:p>
          <a:p>
            <a:pPr lvl="1"/>
            <a:r>
              <a:rPr lang="en-US" dirty="0"/>
              <a:t>Consider using zonal load factor method for cycling loads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65742-E044-15EE-E148-04B35C60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26919-AA9F-ED36-32BF-2EE78012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3DA3F-AA9A-F2A2-BA53-7B5B6A7C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4FB1AF-2BE4-B225-4A61-72F28F06C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0504" y="1809286"/>
            <a:ext cx="2944623" cy="382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493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AA44C-9938-E6A7-D3F1-EA2905560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Zonal Load Factor process for estimating load factor for cycling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B6537-23DE-D7D8-D556-66E421BBC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84235" cy="160337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Used for converting load factor calculated for 24-hour averages to load factor for determining equipment rating.</a:t>
            </a:r>
          </a:p>
          <a:p>
            <a:r>
              <a:rPr lang="en-US" dirty="0"/>
              <a:t>Based on relative magnitudes of other loads powered by the electrical system equipment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22E38-A69C-7F2B-48BE-A437543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5DFF6-D19E-45E6-DBB1-97E1FC7A6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82CDE-61DE-F3AD-D3BB-C8AFD47AB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11729E-33C8-74CF-5389-DEEAF8EA0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974" y="1826565"/>
            <a:ext cx="4731026" cy="38400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303C4B-FD7F-CEB7-307B-6FAF845BEC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429000"/>
            <a:ext cx="6077798" cy="16194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A93F89D-7103-EEC4-261B-93DB05C5BD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4551" y="5027682"/>
            <a:ext cx="3767892" cy="161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464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454A3-CD0E-E539-5D86-1649FB719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 from parent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D48C3-BF8C-DFC2-4CEA-E6F4C5C49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a parent design for developing the load list is a normal practice</a:t>
            </a:r>
          </a:p>
          <a:p>
            <a:pPr lvl="1"/>
            <a:r>
              <a:rPr lang="en-US" dirty="0"/>
              <a:t>Load list is modified to reflect differences from the parent design</a:t>
            </a:r>
          </a:p>
          <a:p>
            <a:r>
              <a:rPr lang="en-US" dirty="0"/>
              <a:t>Load factors from a parent design should not be blindly used</a:t>
            </a:r>
          </a:p>
          <a:p>
            <a:pPr lvl="1"/>
            <a:r>
              <a:rPr lang="en-US" dirty="0"/>
              <a:t>Should review each load factor and adjust based on differences in</a:t>
            </a:r>
          </a:p>
          <a:p>
            <a:pPr lvl="2"/>
            <a:r>
              <a:rPr lang="en-US" dirty="0"/>
              <a:t>Equipment</a:t>
            </a:r>
          </a:p>
          <a:p>
            <a:pPr lvl="2"/>
            <a:r>
              <a:rPr lang="en-US" dirty="0"/>
              <a:t>Concepts of Operation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1DED3-99D5-BA93-E0A7-FB80E19A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5E7D8A-E1B6-0489-B603-9580AC392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137F3-3D33-4BED-2A17-8B267487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7614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9652</TotalTime>
  <Words>1003</Words>
  <Application>Microsoft Office PowerPoint</Application>
  <PresentationFormat>Widescreen</PresentationFormat>
  <Paragraphs>129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1_Office Theme</vt:lpstr>
      <vt:lpstr>Load Factor Analysis Electric Power Load Analysis (EPLA)  Revision of 25 May 2026</vt:lpstr>
      <vt:lpstr>Essential Questions</vt:lpstr>
      <vt:lpstr>Load Factor Analysis</vt:lpstr>
      <vt:lpstr>Load Factor Analysis - process</vt:lpstr>
      <vt:lpstr>Cycling Loads</vt:lpstr>
      <vt:lpstr>Calculating Load Factors</vt:lpstr>
      <vt:lpstr>Load analysis</vt:lpstr>
      <vt:lpstr>Using Zonal Load Factor process for estimating load factor for cycling load</vt:lpstr>
      <vt:lpstr>Scaling from parent design</vt:lpstr>
      <vt:lpstr>Using default values</vt:lpstr>
      <vt:lpstr>Measured Data</vt:lpstr>
      <vt:lpstr>Modeling and Simulation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Load Factor Analysis</dc:title>
  <dc:creator>Norbert Doerry</dc:creator>
  <cp:lastModifiedBy>Norbert Doerry</cp:lastModifiedBy>
  <cp:revision>160</cp:revision>
  <dcterms:created xsi:type="dcterms:W3CDTF">2025-04-03T12:58:23Z</dcterms:created>
  <dcterms:modified xsi:type="dcterms:W3CDTF">2026-05-24T15:52:23Z</dcterms:modified>
</cp:coreProperties>
</file>